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gdsns345Rd602coFQsdQgTeNOU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ba2d09d37_0_1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ba2d09d37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4ba2d09d37_0_241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g34ba2d09d37_0_241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12" name="Google Shape;12;g34ba2d09d37_0_24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g34ba2d09d37_0_24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g34ba2d09d37_0_241"/>
          <p:cNvSpPr txBox="1"/>
          <p:nvPr>
            <p:ph type="ctrTitle"/>
          </p:nvPr>
        </p:nvSpPr>
        <p:spPr>
          <a:xfrm>
            <a:off x="729450" y="1763267"/>
            <a:ext cx="7688100" cy="22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g34ba2d09d37_0_241"/>
          <p:cNvSpPr txBox="1"/>
          <p:nvPr>
            <p:ph idx="1" type="subTitle"/>
          </p:nvPr>
        </p:nvSpPr>
        <p:spPr>
          <a:xfrm>
            <a:off x="729627" y="4230533"/>
            <a:ext cx="7688100" cy="7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g34ba2d09d37_0_241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g34ba2d09d37_0_305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75" name="Google Shape;75;g34ba2d09d37_0_30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g34ba2d09d37_0_30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g34ba2d09d37_0_305"/>
          <p:cNvSpPr txBox="1"/>
          <p:nvPr>
            <p:ph hasCustomPrompt="1" type="title"/>
          </p:nvPr>
        </p:nvSpPr>
        <p:spPr>
          <a:xfrm>
            <a:off x="729450" y="978600"/>
            <a:ext cx="7688400" cy="16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g34ba2d09d37_0_305"/>
          <p:cNvSpPr txBox="1"/>
          <p:nvPr>
            <p:ph idx="1" type="body"/>
          </p:nvPr>
        </p:nvSpPr>
        <p:spPr>
          <a:xfrm>
            <a:off x="729450" y="3030517"/>
            <a:ext cx="7688400" cy="21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g34ba2d09d37_0_30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ba2d09d37_0_31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g34ba2d09d37_0_249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19" name="Google Shape;19;g34ba2d09d37_0_24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g34ba2d09d37_0_24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g34ba2d09d37_0_249"/>
          <p:cNvSpPr txBox="1"/>
          <p:nvPr>
            <p:ph type="title"/>
          </p:nvPr>
        </p:nvSpPr>
        <p:spPr>
          <a:xfrm>
            <a:off x="729450" y="1763267"/>
            <a:ext cx="7688400" cy="20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g34ba2d09d37_0_249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34ba2d09d37_0_255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g34ba2d09d37_0_255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26" name="Google Shape;26;g34ba2d09d37_0_25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g34ba2d09d37_0_25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g34ba2d09d37_0_255"/>
          <p:cNvSpPr txBox="1"/>
          <p:nvPr>
            <p:ph type="title"/>
          </p:nvPr>
        </p:nvSpPr>
        <p:spPr>
          <a:xfrm>
            <a:off x="729450" y="1758200"/>
            <a:ext cx="76887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g34ba2d09d37_0_255"/>
          <p:cNvSpPr txBox="1"/>
          <p:nvPr>
            <p:ph idx="1" type="body"/>
          </p:nvPr>
        </p:nvSpPr>
        <p:spPr>
          <a:xfrm>
            <a:off x="729450" y="2771833"/>
            <a:ext cx="76887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g34ba2d09d37_0_255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34ba2d09d37_0_263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g34ba2d09d37_0_263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34" name="Google Shape;34;g34ba2d09d37_0_26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g34ba2d09d37_0_26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g34ba2d09d37_0_263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g34ba2d09d37_0_263"/>
          <p:cNvSpPr txBox="1"/>
          <p:nvPr>
            <p:ph idx="1" type="body"/>
          </p:nvPr>
        </p:nvSpPr>
        <p:spPr>
          <a:xfrm>
            <a:off x="729325" y="2771833"/>
            <a:ext cx="37743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g34ba2d09d37_0_263"/>
          <p:cNvSpPr txBox="1"/>
          <p:nvPr>
            <p:ph idx="2" type="body"/>
          </p:nvPr>
        </p:nvSpPr>
        <p:spPr>
          <a:xfrm>
            <a:off x="4643604" y="2771833"/>
            <a:ext cx="3774300" cy="30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g34ba2d09d37_0_26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34ba2d09d37_0_272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g34ba2d09d37_0_272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43" name="Google Shape;43;g34ba2d09d37_0_27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g34ba2d09d37_0_27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g34ba2d09d37_0_272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g34ba2d09d37_0_27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ba2d09d37_0_279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g34ba2d09d37_0_279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50" name="Google Shape;50;g34ba2d09d37_0_27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g34ba2d09d37_0_27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g34ba2d09d37_0_279"/>
          <p:cNvSpPr txBox="1"/>
          <p:nvPr>
            <p:ph type="title"/>
          </p:nvPr>
        </p:nvSpPr>
        <p:spPr>
          <a:xfrm>
            <a:off x="730000" y="1758200"/>
            <a:ext cx="3300900" cy="18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g34ba2d09d37_0_279"/>
          <p:cNvSpPr txBox="1"/>
          <p:nvPr>
            <p:ph idx="1" type="body"/>
          </p:nvPr>
        </p:nvSpPr>
        <p:spPr>
          <a:xfrm>
            <a:off x="721225" y="3708967"/>
            <a:ext cx="3300900" cy="21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g34ba2d09d37_0_279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g34ba2d09d37_0_287"/>
          <p:cNvGrpSpPr/>
          <p:nvPr/>
        </p:nvGrpSpPr>
        <p:grpSpPr>
          <a:xfrm>
            <a:off x="830392" y="5558926"/>
            <a:ext cx="745763" cy="61102"/>
            <a:chOff x="4580561" y="2589004"/>
            <a:chExt cx="1064464" cy="25200"/>
          </a:xfrm>
        </p:grpSpPr>
        <p:sp>
          <p:nvSpPr>
            <p:cNvPr id="57" name="Google Shape;57;g34ba2d09d37_0_28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g34ba2d09d37_0_28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g34ba2d09d37_0_287"/>
          <p:cNvSpPr txBox="1"/>
          <p:nvPr>
            <p:ph type="title"/>
          </p:nvPr>
        </p:nvSpPr>
        <p:spPr>
          <a:xfrm>
            <a:off x="729450" y="1152400"/>
            <a:ext cx="7021200" cy="398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g34ba2d09d37_0_287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ba2d09d37_0_293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g34ba2d09d37_0_293"/>
          <p:cNvGrpSpPr/>
          <p:nvPr/>
        </p:nvGrpSpPr>
        <p:grpSpPr>
          <a:xfrm>
            <a:off x="830392" y="1588427"/>
            <a:ext cx="745763" cy="61102"/>
            <a:chOff x="4580561" y="2589004"/>
            <a:chExt cx="1064464" cy="25200"/>
          </a:xfrm>
        </p:grpSpPr>
        <p:sp>
          <p:nvSpPr>
            <p:cNvPr id="64" name="Google Shape;64;g34ba2d09d37_0_29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g34ba2d09d37_0_29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g34ba2d09d37_0_293"/>
          <p:cNvSpPr txBox="1"/>
          <p:nvPr>
            <p:ph type="title"/>
          </p:nvPr>
        </p:nvSpPr>
        <p:spPr>
          <a:xfrm>
            <a:off x="730000" y="1758200"/>
            <a:ext cx="3300900" cy="22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g34ba2d09d37_0_293"/>
          <p:cNvSpPr txBox="1"/>
          <p:nvPr>
            <p:ph idx="1" type="subTitle"/>
          </p:nvPr>
        </p:nvSpPr>
        <p:spPr>
          <a:xfrm>
            <a:off x="724950" y="4215367"/>
            <a:ext cx="3300900" cy="10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g34ba2d09d37_0_293"/>
          <p:cNvSpPr txBox="1"/>
          <p:nvPr>
            <p:ph idx="2" type="body"/>
          </p:nvPr>
        </p:nvSpPr>
        <p:spPr>
          <a:xfrm>
            <a:off x="5174225" y="1803500"/>
            <a:ext cx="3374400" cy="403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g34ba2d09d37_0_293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ba2d09d37_0_302"/>
          <p:cNvSpPr txBox="1"/>
          <p:nvPr>
            <p:ph idx="1" type="body"/>
          </p:nvPr>
        </p:nvSpPr>
        <p:spPr>
          <a:xfrm>
            <a:off x="724950" y="5830068"/>
            <a:ext cx="7697400" cy="61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g34ba2d09d37_0_302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34ba2d09d37_0_23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g34ba2d09d37_0_237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g34ba2d09d37_0_237"/>
          <p:cNvSpPr txBox="1"/>
          <p:nvPr>
            <p:ph idx="12" type="sldNum"/>
          </p:nvPr>
        </p:nvSpPr>
        <p:spPr>
          <a:xfrm>
            <a:off x="8536302" y="633313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ba2d09d37_0_157"/>
          <p:cNvSpPr txBox="1"/>
          <p:nvPr>
            <p:ph type="ctrTitle"/>
          </p:nvPr>
        </p:nvSpPr>
        <p:spPr>
          <a:xfrm>
            <a:off x="729450" y="1763271"/>
            <a:ext cx="7688100" cy="10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脱・人手不足！オフショア導入決定ガイド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34ba2d09d37_0_157"/>
          <p:cNvSpPr txBox="1"/>
          <p:nvPr>
            <p:ph idx="1" type="subTitle"/>
          </p:nvPr>
        </p:nvSpPr>
        <p:spPr>
          <a:xfrm>
            <a:off x="1408350" y="2315947"/>
            <a:ext cx="7688100" cy="32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"/>
              <a:buFont typeface="Arial"/>
              <a:buNone/>
            </a:pPr>
            <a:r>
              <a:rPr b="1" lang="en-US" sz="138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〜 3分でわかる、成功するオフショア開発導入の第一歩 〜</a:t>
            </a:r>
            <a:endParaRPr b="1" sz="125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52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1086100" y="2363797"/>
            <a:ext cx="76809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📈 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日本国内のIT人材不足：2030年に最大79万人不足（経産省試算）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📉 採用コスト高騰：エンジニアの年収が高騰、採用競争激化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⏱️ スピード要求：DX推進・競合との差別化には迅速な開発体制が必要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💡 </a:t>
            </a:r>
            <a:r>
              <a:rPr b="1"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解決のカギが『オフショア開発』の活用です。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93" name="Google Shape;93;p2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400"/>
              <a:t>なぜ今、オフショア開発なのか？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/>
        </p:nvSpPr>
        <p:spPr>
          <a:xfrm>
            <a:off x="812575" y="2471898"/>
            <a:ext cx="7680900" cy="32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✅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製造業A社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：老朽化した業務システムを刷新 → オフショアで設計・開発コスト40%削減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✅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スタートアップB社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：PoCから開始 → 6ヶ月後にフル開発移行（React + Node.js）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✅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金融系C社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：セキュリティ要件に沿って開発 → NDA + VPN + ローカル開発環境で対応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📌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いずれも『段階的に導入』して成功しています。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99" name="Google Shape;99;p3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オフショア開発の成功実例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883475" y="2586647"/>
            <a:ext cx="7680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💰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コスト削減：国内比で30〜50%コストカット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👩‍💻 人材アクセス：Java／Python／フロントエンド等の即戦力が確保可能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🌍 24時間開発：時差を活用し、国内外で開発が止まらない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🧠 柔軟なスキーム：準委任／受託、専属チームなど自由な契約形態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5" name="Google Shape;105;p4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オフショア開発のメリット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/>
        </p:nvSpPr>
        <p:spPr>
          <a:xfrm>
            <a:off x="731525" y="2484123"/>
            <a:ext cx="76809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🧪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PoC（試験導入）とは？</a:t>
            </a:r>
            <a:endParaRPr b="1">
              <a:solidFill>
                <a:schemeClr val="dk2"/>
              </a:solidFill>
            </a:endParaRPr>
          </a:p>
          <a:p>
            <a:pPr indent="45720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小さな範囲で品質・体制・対応力を確認するテスト開発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📦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内容例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：</a:t>
            </a:r>
            <a:endParaRPr>
              <a:solidFill>
                <a:schemeClr val="dk2"/>
              </a:solidFill>
            </a:endParaRPr>
          </a:p>
          <a:p>
            <a:pPr indent="45720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スコープ：会員管理機能 or API実装 など</a:t>
            </a:r>
            <a:endParaRPr>
              <a:solidFill>
                <a:schemeClr val="dk2"/>
              </a:solidFill>
            </a:endParaRPr>
          </a:p>
          <a:p>
            <a:pPr indent="45720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期間：1〜2ヶ月</a:t>
            </a:r>
            <a:endParaRPr>
              <a:solidFill>
                <a:schemeClr val="dk2"/>
              </a:solidFill>
            </a:endParaRPr>
          </a:p>
          <a:p>
            <a:pPr indent="45720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チーム：2〜3名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📈 </a:t>
            </a:r>
            <a:r>
              <a:rPr b="1"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評価項目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：納期、品質（バグ数）、コミュニケーションなど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1" name="Google Shape;111;p5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まずは、小さなPoCから始めましょう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/>
        </p:nvSpPr>
        <p:spPr>
          <a:xfrm>
            <a:off x="731525" y="2560322"/>
            <a:ext cx="7680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🔹 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技術・体制・コストのご相談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🔹 試験導入（PoC）の詳細すり合わせ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🔹 契約形態・セキュリティ体制などのご説明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📞 お問い合わせ先：</a:t>
            </a:r>
            <a:r>
              <a:rPr lang="en-US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contact@it-shokunin.com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7" name="Google Shape;117;p6"/>
          <p:cNvSpPr txBox="1"/>
          <p:nvPr>
            <p:ph type="title"/>
          </p:nvPr>
        </p:nvSpPr>
        <p:spPr>
          <a:xfrm>
            <a:off x="729450" y="1758200"/>
            <a:ext cx="7688400" cy="7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ご相談・ご質問、お気軽にどうぞ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</cp:coreProperties>
</file>